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36" r:id="rId1"/>
  </p:sldMasterIdLst>
  <p:notesMasterIdLst>
    <p:notesMasterId r:id="rId34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304" r:id="rId9"/>
    <p:sldId id="280" r:id="rId10"/>
    <p:sldId id="282" r:id="rId11"/>
    <p:sldId id="281" r:id="rId12"/>
    <p:sldId id="283" r:id="rId13"/>
    <p:sldId id="284" r:id="rId14"/>
    <p:sldId id="285" r:id="rId15"/>
    <p:sldId id="286" r:id="rId16"/>
    <p:sldId id="287" r:id="rId17"/>
    <p:sldId id="288" r:id="rId18"/>
    <p:sldId id="291" r:id="rId19"/>
    <p:sldId id="292" r:id="rId20"/>
    <p:sldId id="293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5" r:id="rId31"/>
    <p:sldId id="266" r:id="rId32"/>
    <p:sldId id="267" r:id="rId3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6" d="100"/>
          <a:sy n="66" d="100"/>
        </p:scale>
        <p:origin x="-15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49" d="100"/>
          <a:sy n="49" d="100"/>
        </p:scale>
        <p:origin x="2668" y="4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FA5C9-306A-4531-A3A9-2458A78AB810}" type="datetimeFigureOut">
              <a:rPr lang="ru-RU" smtClean="0"/>
              <a:t>30.09.2021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3158B-7C36-4ACF-90A4-72B43BF09D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668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3158B-7C36-4ACF-90A4-72B43BF09D53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137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3158B-7C36-4ACF-90A4-72B43BF09D53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467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3158B-7C36-4ACF-90A4-72B43BF09D53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502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3158B-7C36-4ACF-90A4-72B43BF09D53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132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E2E7-646C-4D2A-8099-C14F3CDA6834}" type="datetimeFigureOut">
              <a:rPr lang="ru-RU" smtClean="0"/>
              <a:t>30.09.2021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E405-8C95-4A25-9F1B-DA6508B1818B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E2E7-646C-4D2A-8099-C14F3CDA6834}" type="datetimeFigureOut">
              <a:rPr lang="ru-RU" smtClean="0"/>
              <a:t>30.09.2021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E405-8C95-4A25-9F1B-DA6508B1818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E2E7-646C-4D2A-8099-C14F3CDA6834}" type="datetimeFigureOut">
              <a:rPr lang="ru-RU" smtClean="0"/>
              <a:t>30.09.2021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E405-8C95-4A25-9F1B-DA6508B1818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E2E7-646C-4D2A-8099-C14F3CDA6834}" type="datetimeFigureOut">
              <a:rPr lang="ru-RU" smtClean="0"/>
              <a:t>30.09.2021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E405-8C95-4A25-9F1B-DA6508B1818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E2E7-646C-4D2A-8099-C14F3CDA6834}" type="datetimeFigureOut">
              <a:rPr lang="ru-RU" smtClean="0"/>
              <a:t>30.09.2021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E405-8C95-4A25-9F1B-DA6508B1818B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E2E7-646C-4D2A-8099-C14F3CDA6834}" type="datetimeFigureOut">
              <a:rPr lang="ru-RU" smtClean="0"/>
              <a:t>30.09.2021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E405-8C95-4A25-9F1B-DA6508B1818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E2E7-646C-4D2A-8099-C14F3CDA6834}" type="datetimeFigureOut">
              <a:rPr lang="ru-RU" smtClean="0"/>
              <a:t>30.09.2021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E405-8C95-4A25-9F1B-DA6508B1818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E2E7-646C-4D2A-8099-C14F3CDA6834}" type="datetimeFigureOut">
              <a:rPr lang="ru-RU" smtClean="0"/>
              <a:t>30.09.2021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08E405-8C95-4A25-9F1B-DA6508B1818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E2E7-646C-4D2A-8099-C14F3CDA6834}" type="datetimeFigureOut">
              <a:rPr lang="ru-RU" smtClean="0"/>
              <a:t>30.09.2021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E405-8C95-4A25-9F1B-DA6508B1818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E2E7-646C-4D2A-8099-C14F3CDA6834}" type="datetimeFigureOut">
              <a:rPr lang="ru-RU" smtClean="0"/>
              <a:t>30.09.2021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308E405-8C95-4A25-9F1B-DA6508B1818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9D2E2E7-646C-4D2A-8099-C14F3CDA6834}" type="datetimeFigureOut">
              <a:rPr lang="ru-RU" smtClean="0"/>
              <a:t>30.09.2021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E405-8C95-4A25-9F1B-DA6508B1818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76000">
              <a:schemeClr val="tx2">
                <a:lumMod val="75000"/>
              </a:schemeClr>
            </a:gs>
            <a:gs pos="22000">
              <a:schemeClr val="tx2">
                <a:lumMod val="75000"/>
              </a:schemeClr>
            </a:gs>
            <a:gs pos="100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9D2E2E7-646C-4D2A-8099-C14F3CDA6834}" type="datetimeFigureOut">
              <a:rPr lang="ru-RU" smtClean="0"/>
              <a:t>30.09.2021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308E405-8C95-4A25-9F1B-DA6508B1818B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jstarygin@yandex.ru" TargetMode="External"/><Relationship Id="rId2" Type="http://schemas.openxmlformats.org/officeDocument/2006/relationships/hyperlink" Target="https://vk.com/write?email=Andrejstarygin@yandex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il.ru/region?page=https://e.mail.ru/messages/inbox/" TargetMode="External"/><Relationship Id="rId4" Type="http://schemas.openxmlformats.org/officeDocument/2006/relationships/hyperlink" Target="mailto:Smartmontag@yandex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976" y="747563"/>
            <a:ext cx="6480048" cy="883528"/>
          </a:xfrm>
        </p:spPr>
        <p:txBody>
          <a:bodyPr>
            <a:normAutofit/>
          </a:bodyPr>
          <a:lstStyle/>
          <a:p>
            <a:r>
              <a:rPr lang="ru-RU" dirty="0"/>
              <a:t>ООО «СМАРТ МОНТАЖ»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9446" y="315403"/>
            <a:ext cx="6480048" cy="432576"/>
          </a:xfrm>
        </p:spPr>
        <p:txBody>
          <a:bodyPr/>
          <a:lstStyle/>
          <a:p>
            <a:r>
              <a:rPr lang="ru-RU" dirty="0"/>
              <a:t>Современные технологии электроснабжения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-180528" y="6081486"/>
            <a:ext cx="3384376" cy="414507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92D050"/>
                </a:solidFill>
              </a:rPr>
              <a:t>www.smartmontag.ru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96224" y="4588359"/>
            <a:ext cx="8277632" cy="1048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tIns="0" rIns="45720" bIns="0" anchor="b">
            <a:norm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i="1" dirty="0">
                <a:solidFill>
                  <a:srgbClr val="002060"/>
                </a:solidFill>
              </a:rPr>
              <a:t>Является официальным дилером компаний: </a:t>
            </a:r>
          </a:p>
          <a:p>
            <a:pPr algn="l"/>
            <a:r>
              <a:rPr lang="ru-RU" sz="1400" b="1" i="1" u="sng" dirty="0">
                <a:solidFill>
                  <a:srgbClr val="002060"/>
                </a:solidFill>
              </a:rPr>
              <a:t>ООО «Светлый Город» </a:t>
            </a:r>
            <a:r>
              <a:rPr lang="ru-RU" sz="1400" b="1" i="1" dirty="0">
                <a:solidFill>
                  <a:srgbClr val="002060"/>
                </a:solidFill>
              </a:rPr>
              <a:t>(производство и поставка светового оборудования)</a:t>
            </a:r>
          </a:p>
          <a:p>
            <a:pPr algn="l"/>
            <a:r>
              <a:rPr lang="ru-RU" sz="1400" b="1" i="1" u="sng" dirty="0">
                <a:solidFill>
                  <a:srgbClr val="002060"/>
                </a:solidFill>
              </a:rPr>
              <a:t>ООО «ГПЭС» </a:t>
            </a:r>
            <a:r>
              <a:rPr lang="ru-RU" sz="1400" b="1" i="1" dirty="0">
                <a:solidFill>
                  <a:srgbClr val="002060"/>
                </a:solidFill>
              </a:rPr>
              <a:t>(производство проектирование энергетического оборудования) </a:t>
            </a:r>
          </a:p>
          <a:p>
            <a:pPr algn="l"/>
            <a:endParaRPr lang="ru-RU" sz="1400" b="1" i="1" dirty="0">
              <a:solidFill>
                <a:srgbClr val="0070C0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012160" y="5877273"/>
            <a:ext cx="2952328" cy="6187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tIns="0" rIns="45720" bIns="0" anchor="ctr">
            <a:norm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rgbClr val="92D050"/>
                </a:solidFill>
              </a:rPr>
              <a:t>8 (812) 983-03-14</a:t>
            </a:r>
          </a:p>
          <a:p>
            <a:pPr algn="ctr"/>
            <a:r>
              <a:rPr lang="ru-RU" sz="1400" dirty="0">
                <a:solidFill>
                  <a:srgbClr val="92D050"/>
                </a:solidFill>
              </a:rPr>
              <a:t>8 (905) 223-03-14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24" y="1512911"/>
            <a:ext cx="3192340" cy="2789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94" y="1517821"/>
            <a:ext cx="2869098" cy="29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589070"/>
            <a:ext cx="2736304" cy="271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39ABFA0-C25B-4D25-81DC-995C5A54E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40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E1C82A1-FD6C-45A3-A0EC-2034201EB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86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8DD1DEE-4CBF-44B1-957E-35D33911F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13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0656F95-F7F5-401E-B172-FC324335E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" y="-1477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43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044CF4E-926F-4E8B-9D82-7FFF87A41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87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F26FE06-AC1A-491B-8952-E3773117B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25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1C472E1-CF9C-4E5B-8DD7-41D822BF1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58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9319829-054B-4F85-8E05-597E2E08F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85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chemeClr val="tx2">
                <a:lumMod val="75000"/>
              </a:schemeClr>
            </a:gs>
            <a:gs pos="22000">
              <a:schemeClr val="tx2">
                <a:lumMod val="75000"/>
              </a:schemeClr>
            </a:gs>
            <a:gs pos="100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xmlns="" id="{F8A5A363-ACBC-44A9-AE54-95EABE4E0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120205"/>
              </p:ext>
            </p:extLst>
          </p:nvPr>
        </p:nvGraphicFramePr>
        <p:xfrm>
          <a:off x="211015" y="667181"/>
          <a:ext cx="8721969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649">
                  <a:extLst>
                    <a:ext uri="{9D8B030D-6E8A-4147-A177-3AD203B41FA5}">
                      <a16:colId xmlns:a16="http://schemas.microsoft.com/office/drawing/2014/main" xmlns="" val="1366104479"/>
                    </a:ext>
                  </a:extLst>
                </a:gridCol>
                <a:gridCol w="1388357">
                  <a:extLst>
                    <a:ext uri="{9D8B030D-6E8A-4147-A177-3AD203B41FA5}">
                      <a16:colId xmlns:a16="http://schemas.microsoft.com/office/drawing/2014/main" xmlns="" val="1288251268"/>
                    </a:ext>
                  </a:extLst>
                </a:gridCol>
                <a:gridCol w="1860434">
                  <a:extLst>
                    <a:ext uri="{9D8B030D-6E8A-4147-A177-3AD203B41FA5}">
                      <a16:colId xmlns:a16="http://schemas.microsoft.com/office/drawing/2014/main" xmlns="" val="256186434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540628119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4139443490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xmlns="" val="2087918056"/>
                    </a:ext>
                  </a:extLst>
                </a:gridCol>
              </a:tblGrid>
              <a:tr h="5511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tx1"/>
                        </a:gs>
                        <a:gs pos="51000">
                          <a:schemeClr val="tx2">
                            <a:lumMod val="75000"/>
                          </a:schemeClr>
                        </a:gs>
                        <a:gs pos="52000">
                          <a:schemeClr val="tx2">
                            <a:lumMod val="75000"/>
                          </a:schemeClr>
                        </a:gs>
                        <a:gs pos="10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</a:t>
                      </a:r>
                    </a:p>
                  </a:txBody>
                  <a:tcPr>
                    <a:gradFill>
                      <a:gsLst>
                        <a:gs pos="0">
                          <a:schemeClr val="tx1"/>
                        </a:gs>
                        <a:gs pos="51000">
                          <a:schemeClr val="tx2">
                            <a:lumMod val="75000"/>
                          </a:schemeClr>
                        </a:gs>
                        <a:gs pos="52000">
                          <a:schemeClr val="tx2">
                            <a:lumMod val="75000"/>
                          </a:schemeClr>
                        </a:gs>
                        <a:gs pos="10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Технологический объект</a:t>
                      </a:r>
                    </a:p>
                  </a:txBody>
                  <a:tcPr>
                    <a:gradFill>
                      <a:gsLst>
                        <a:gs pos="0">
                          <a:schemeClr val="tx1"/>
                        </a:gs>
                        <a:gs pos="51000">
                          <a:schemeClr val="tx2">
                            <a:lumMod val="75000"/>
                          </a:schemeClr>
                        </a:gs>
                        <a:gs pos="52000">
                          <a:schemeClr val="tx2">
                            <a:lumMod val="75000"/>
                          </a:schemeClr>
                        </a:gs>
                        <a:gs pos="10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Технические и программные средства</a:t>
                      </a:r>
                    </a:p>
                  </a:txBody>
                  <a:tcPr>
                    <a:gradFill>
                      <a:gsLst>
                        <a:gs pos="0">
                          <a:schemeClr val="tx1"/>
                        </a:gs>
                        <a:gs pos="51000">
                          <a:schemeClr val="tx2">
                            <a:lumMod val="75000"/>
                          </a:schemeClr>
                        </a:gs>
                        <a:gs pos="52000">
                          <a:schemeClr val="tx2">
                            <a:lumMod val="75000"/>
                          </a:schemeClr>
                        </a:gs>
                        <a:gs pos="10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работ</a:t>
                      </a:r>
                    </a:p>
                  </a:txBody>
                  <a:tcPr>
                    <a:gradFill>
                      <a:gsLst>
                        <a:gs pos="0">
                          <a:schemeClr val="tx1"/>
                        </a:gs>
                        <a:gs pos="51000">
                          <a:schemeClr val="tx2">
                            <a:lumMod val="75000"/>
                          </a:schemeClr>
                        </a:gs>
                        <a:gs pos="52000">
                          <a:schemeClr val="tx2">
                            <a:lumMod val="75000"/>
                          </a:schemeClr>
                        </a:gs>
                        <a:gs pos="10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реализации</a:t>
                      </a:r>
                    </a:p>
                  </a:txBody>
                  <a:tcPr>
                    <a:gradFill>
                      <a:gsLst>
                        <a:gs pos="0">
                          <a:schemeClr val="tx1"/>
                        </a:gs>
                        <a:gs pos="51000">
                          <a:schemeClr val="tx2">
                            <a:lumMod val="75000"/>
                          </a:schemeClr>
                        </a:gs>
                        <a:gs pos="52000">
                          <a:schemeClr val="tx2">
                            <a:lumMod val="75000"/>
                          </a:schemeClr>
                        </a:gs>
                        <a:gs pos="10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86749758"/>
                  </a:ext>
                </a:extLst>
              </a:tr>
              <a:tr h="226132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gradFill>
                      <a:gsLst>
                        <a:gs pos="0">
                          <a:schemeClr val="tx1"/>
                        </a:gs>
                        <a:gs pos="51000">
                          <a:schemeClr val="tx2">
                            <a:lumMod val="75000"/>
                          </a:schemeClr>
                        </a:gs>
                        <a:gs pos="52000">
                          <a:schemeClr val="tx2">
                            <a:lumMod val="75000"/>
                          </a:schemeClr>
                        </a:gs>
                        <a:gs pos="10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Гостиница «Волна» г. Северодвинск</a:t>
                      </a:r>
                    </a:p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tx1"/>
                        </a:gs>
                        <a:gs pos="51000">
                          <a:schemeClr val="tx2">
                            <a:lumMod val="75000"/>
                          </a:schemeClr>
                        </a:gs>
                        <a:gs pos="52000">
                          <a:schemeClr val="tx2">
                            <a:lumMod val="75000"/>
                          </a:schemeClr>
                        </a:gs>
                        <a:gs pos="10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электроснабжения, пожарной и охранной сигнализации, видеонаблюдения, телеприёма, видеонаблюдения, видеодомофона, системы телефонной связи</a:t>
                      </a:r>
                    </a:p>
                    <a:p>
                      <a:pPr algn="just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tx1"/>
                        </a:gs>
                        <a:gs pos="51000">
                          <a:schemeClr val="tx2">
                            <a:lumMod val="75000"/>
                          </a:schemeClr>
                        </a:gs>
                        <a:gs pos="52000">
                          <a:schemeClr val="tx2">
                            <a:lumMod val="75000"/>
                          </a:schemeClr>
                        </a:gs>
                        <a:gs pos="10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Многофункциональная система «Болид»</a:t>
                      </a:r>
                    </a:p>
                    <a:p>
                      <a:pPr algn="just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Интегрированная система видеонаблюдения «ИНТЕЛЛЕКТ»</a:t>
                      </a:r>
                    </a:p>
                    <a:p>
                      <a:pPr algn="just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tx1"/>
                        </a:gs>
                        <a:gs pos="51000">
                          <a:schemeClr val="tx2">
                            <a:lumMod val="75000"/>
                          </a:schemeClr>
                        </a:gs>
                        <a:gs pos="52000">
                          <a:schemeClr val="tx2">
                            <a:lumMod val="75000"/>
                          </a:schemeClr>
                        </a:gs>
                        <a:gs pos="10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проектной и рабочей документации по системам электроснабжения, заземления и молниезащиты, пожарной и охранной сигнализации, видеонаблюдения, телеприёма, видеонаблюдения, видеодомофона, системы телефонной связи.</a:t>
                      </a:r>
                    </a:p>
                    <a:p>
                      <a:pPr algn="just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Поставка оборудования.                                  Монтаж.                                                             Пуско-наладка.                                                             Ввод в эксплуатацию</a:t>
                      </a:r>
                    </a:p>
                    <a:p>
                      <a:pPr algn="just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42000">
                          <a:schemeClr val="tx1"/>
                        </a:gs>
                        <a:gs pos="98000">
                          <a:schemeClr val="tx2">
                            <a:lumMod val="75000"/>
                          </a:schemeClr>
                        </a:gs>
                        <a:gs pos="6000">
                          <a:schemeClr val="tx2">
                            <a:lumMod val="75000"/>
                          </a:schemeClr>
                        </a:gs>
                        <a:gs pos="53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2008-2009</a:t>
                      </a:r>
                    </a:p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tx1"/>
                        </a:gs>
                        <a:gs pos="51000">
                          <a:schemeClr val="tx2">
                            <a:lumMod val="75000"/>
                          </a:schemeClr>
                        </a:gs>
                        <a:gs pos="52000">
                          <a:schemeClr val="tx2">
                            <a:lumMod val="75000"/>
                          </a:schemeClr>
                        </a:gs>
                        <a:gs pos="10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709558739"/>
                  </a:ext>
                </a:extLst>
              </a:tr>
              <a:tr h="163946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</a:t>
                      </a:r>
                    </a:p>
                  </a:txBody>
                  <a:tcPr>
                    <a:gradFill>
                      <a:gsLst>
                        <a:gs pos="0">
                          <a:schemeClr val="tx1"/>
                        </a:gs>
                        <a:gs pos="51000">
                          <a:schemeClr val="tx2">
                            <a:lumMod val="75000"/>
                          </a:schemeClr>
                        </a:gs>
                        <a:gs pos="52000">
                          <a:schemeClr val="tx2">
                            <a:lumMod val="75000"/>
                          </a:schemeClr>
                        </a:gs>
                        <a:gs pos="10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Автодорожный тоннель на судопропускном сооружении С-1 Комплекса защитных сооружений г. Санкт-Петербурга от наводнений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chemeClr val="tx1"/>
                        </a:gs>
                        <a:gs pos="51000">
                          <a:schemeClr val="tx2">
                            <a:lumMod val="75000"/>
                          </a:schemeClr>
                        </a:gs>
                        <a:gs pos="52000">
                          <a:schemeClr val="tx2">
                            <a:lumMod val="75000"/>
                          </a:schemeClr>
                        </a:gs>
                        <a:gs pos="10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электроснабжения, пожарной и охранной сигнализации, видеонаблюдения, телеприёма, видеонаблюдения, видеодомофона, системы телефонной связи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chemeClr val="tx1"/>
                        </a:gs>
                        <a:gs pos="51000">
                          <a:schemeClr val="tx2">
                            <a:lumMod val="75000"/>
                          </a:schemeClr>
                        </a:gs>
                        <a:gs pos="52000">
                          <a:schemeClr val="tx2">
                            <a:lumMod val="75000"/>
                          </a:schemeClr>
                        </a:gs>
                        <a:gs pos="10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Многофункциональная система «Рубеж»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chemeClr val="tx1"/>
                        </a:gs>
                        <a:gs pos="51000">
                          <a:schemeClr val="tx2">
                            <a:lumMod val="75000"/>
                          </a:schemeClr>
                        </a:gs>
                        <a:gs pos="52000">
                          <a:schemeClr val="tx2">
                            <a:lumMod val="75000"/>
                          </a:schemeClr>
                        </a:gs>
                        <a:gs pos="10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проектно-сметной документации комплексных систем безопасности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chemeClr val="tx1"/>
                        </a:gs>
                        <a:gs pos="51000">
                          <a:schemeClr val="tx2">
                            <a:lumMod val="75000"/>
                          </a:schemeClr>
                        </a:gs>
                        <a:gs pos="52000">
                          <a:schemeClr val="tx2">
                            <a:lumMod val="75000"/>
                          </a:schemeClr>
                        </a:gs>
                        <a:gs pos="10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chemeClr val="tx1"/>
                        </a:gs>
                        <a:gs pos="51000">
                          <a:schemeClr val="tx2">
                            <a:lumMod val="75000"/>
                          </a:schemeClr>
                        </a:gs>
                        <a:gs pos="52000">
                          <a:schemeClr val="tx2">
                            <a:lumMod val="75000"/>
                          </a:schemeClr>
                        </a:gs>
                        <a:gs pos="10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479244965"/>
                  </a:ext>
                </a:extLst>
              </a:tr>
              <a:tr h="117306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</a:t>
                      </a:r>
                    </a:p>
                  </a:txBody>
                  <a:tcPr>
                    <a:gradFill>
                      <a:gsLst>
                        <a:gs pos="0">
                          <a:schemeClr val="tx1"/>
                        </a:gs>
                        <a:gs pos="51000">
                          <a:schemeClr val="tx2">
                            <a:lumMod val="75000"/>
                          </a:schemeClr>
                        </a:gs>
                        <a:gs pos="52000">
                          <a:schemeClr val="tx2">
                            <a:lumMod val="75000"/>
                          </a:schemeClr>
                        </a:gs>
                        <a:gs pos="10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 защитных сооружений «Кронштадт», кронштадтский тоннель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chemeClr val="tx1"/>
                        </a:gs>
                        <a:gs pos="51000">
                          <a:schemeClr val="tx2">
                            <a:lumMod val="75000"/>
                          </a:schemeClr>
                        </a:gs>
                        <a:gs pos="52000">
                          <a:schemeClr val="tx2">
                            <a:lumMod val="75000"/>
                          </a:schemeClr>
                        </a:gs>
                        <a:gs pos="10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контроля доступа, охранной сигнализации и видеонаблюдения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chemeClr val="tx1"/>
                        </a:gs>
                        <a:gs pos="51000">
                          <a:schemeClr val="tx2">
                            <a:lumMod val="75000"/>
                          </a:schemeClr>
                        </a:gs>
                        <a:gs pos="52000">
                          <a:schemeClr val="tx2">
                            <a:lumMod val="75000"/>
                          </a:schemeClr>
                        </a:gs>
                        <a:gs pos="10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Многофункциональная система «Рубеж»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chemeClr val="tx1"/>
                        </a:gs>
                        <a:gs pos="51000">
                          <a:schemeClr val="tx2">
                            <a:lumMod val="75000"/>
                          </a:schemeClr>
                        </a:gs>
                        <a:gs pos="52000">
                          <a:schemeClr val="tx2">
                            <a:lumMod val="75000"/>
                          </a:schemeClr>
                        </a:gs>
                        <a:gs pos="10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Монтаж. Пуско-наладка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chemeClr val="tx1"/>
                        </a:gs>
                        <a:gs pos="51000">
                          <a:schemeClr val="tx2">
                            <a:lumMod val="75000"/>
                          </a:schemeClr>
                        </a:gs>
                        <a:gs pos="52000">
                          <a:schemeClr val="tx2">
                            <a:lumMod val="75000"/>
                          </a:schemeClr>
                        </a:gs>
                        <a:gs pos="10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2011-2012</a:t>
                      </a:r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chemeClr val="tx1"/>
                        </a:gs>
                        <a:gs pos="51000">
                          <a:schemeClr val="tx2">
                            <a:lumMod val="75000"/>
                          </a:schemeClr>
                        </a:gs>
                        <a:gs pos="52000">
                          <a:schemeClr val="tx2">
                            <a:lumMod val="75000"/>
                          </a:schemeClr>
                        </a:gs>
                        <a:gs pos="10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796576708"/>
                  </a:ext>
                </a:extLst>
              </a:tr>
            </a:tbl>
          </a:graphicData>
        </a:graphic>
      </p:graphicFrame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C4969D4A-3A4D-4D7C-977C-8AD20CAD9BEF}"/>
              </a:ext>
            </a:extLst>
          </p:cNvPr>
          <p:cNvSpPr txBox="1">
            <a:spLocks/>
          </p:cNvSpPr>
          <p:nvPr/>
        </p:nvSpPr>
        <p:spPr>
          <a:xfrm>
            <a:off x="1257300" y="28135"/>
            <a:ext cx="6629400" cy="215379"/>
          </a:xfrm>
          <a:prstGeom prst="rect">
            <a:avLst/>
          </a:prstGeom>
        </p:spPr>
        <p:txBody>
          <a:bodyPr vert="horz" lIns="45720" tIns="0" rIns="45720" bIns="0" anchor="ctr">
            <a:normAutofit fontScale="92500" lnSpcReduction="1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проекты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8CBE336E-25B8-42A1-ABE6-2503B16F73E1}"/>
              </a:ext>
            </a:extLst>
          </p:cNvPr>
          <p:cNvSpPr txBox="1">
            <a:spLocks/>
          </p:cNvSpPr>
          <p:nvPr/>
        </p:nvSpPr>
        <p:spPr>
          <a:xfrm>
            <a:off x="1243232" y="287731"/>
            <a:ext cx="6629400" cy="76500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Font typeface="Wingdings 2"/>
              <a:buNone/>
            </a:pP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Референс-лист</a:t>
            </a:r>
          </a:p>
        </p:txBody>
      </p:sp>
    </p:spTree>
    <p:extLst>
      <p:ext uri="{BB962C8B-B14F-4D97-AF65-F5344CB8AC3E}">
        <p14:creationId xmlns:p14="http://schemas.microsoft.com/office/powerpoint/2010/main" val="304401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tx2"/>
            </a:gs>
            <a:gs pos="37000">
              <a:schemeClr val="tx2"/>
            </a:gs>
            <a:gs pos="95000">
              <a:schemeClr val="tx2">
                <a:lumMod val="75000"/>
              </a:schemeClr>
            </a:gs>
            <a:gs pos="18000">
              <a:schemeClr val="tx2">
                <a:lumMod val="75000"/>
              </a:schemeClr>
            </a:gs>
            <a:gs pos="53000">
              <a:schemeClr val="tx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19FD6D8C-4A27-4B20-8879-21A2998CB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466575"/>
              </p:ext>
            </p:extLst>
          </p:nvPr>
        </p:nvGraphicFramePr>
        <p:xfrm>
          <a:off x="251520" y="260648"/>
          <a:ext cx="8640960" cy="5760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1">
                  <a:extLst>
                    <a:ext uri="{9D8B030D-6E8A-4147-A177-3AD203B41FA5}">
                      <a16:colId xmlns:a16="http://schemas.microsoft.com/office/drawing/2014/main" xmlns="" val="1366104479"/>
                    </a:ext>
                  </a:extLst>
                </a:gridCol>
                <a:gridCol w="1379926">
                  <a:extLst>
                    <a:ext uri="{9D8B030D-6E8A-4147-A177-3AD203B41FA5}">
                      <a16:colId xmlns:a16="http://schemas.microsoft.com/office/drawing/2014/main" xmlns="" val="1288251268"/>
                    </a:ext>
                  </a:extLst>
                </a:gridCol>
                <a:gridCol w="1860434">
                  <a:extLst>
                    <a:ext uri="{9D8B030D-6E8A-4147-A177-3AD203B41FA5}">
                      <a16:colId xmlns:a16="http://schemas.microsoft.com/office/drawing/2014/main" xmlns="" val="256186434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540628119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4139443490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xmlns="" val="2087918056"/>
                    </a:ext>
                  </a:extLst>
                </a:gridCol>
              </a:tblGrid>
              <a:tr h="5511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Технологический объект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Технические и программные средства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работ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реализации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86749758"/>
                  </a:ext>
                </a:extLst>
              </a:tr>
              <a:tr h="226132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 «ЮИТ-ПЕТЕР»</a:t>
                      </a:r>
                    </a:p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Магазин «К-Раута», г. Санкт-Петербург, ул. Уральская, д.20</a:t>
                      </a:r>
                    </a:p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СКС (телекоммуникационные составляющие, электропитание рабочих мест, 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кабеленесущие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системы, оборудование серверных и коммутационных комнат, источник бесперебойного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отвечает требованиям, предъявляемым к структурированным кабельным системам категории 6.</a:t>
                      </a:r>
                    </a:p>
                    <a:p>
                      <a:pPr algn="just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Монтаж. Пуско-наладка </a:t>
                      </a:r>
                    </a:p>
                    <a:p>
                      <a:pPr algn="just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709558739"/>
                  </a:ext>
                </a:extLst>
              </a:tr>
              <a:tr h="163946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Московского метрополитена «Зябликово». Тепловые подстанции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электроснабжения и электроосвещения, охранная сигнализация, КИПиА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Монтаж. Пуско-наладка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2011-2012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479244965"/>
                  </a:ext>
                </a:extLst>
              </a:tr>
              <a:tr h="117306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Московского метрополитена «Новокосино». Технические помещения 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электроснабжения и электроосвещения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Монтаж. Пуско-наладка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/>
                        <a:t>2012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796576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682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Услуги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7638"/>
            <a:ext cx="7467600" cy="4099594"/>
          </a:xfrm>
        </p:spPr>
        <p:txBody>
          <a:bodyPr>
            <a:normAutofit fontScale="85000" lnSpcReduction="20000"/>
          </a:bodyPr>
          <a:lstStyle/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Проектирование систем электроснабжения,отопления</a:t>
            </a:r>
          </a:p>
          <a:p>
            <a:r>
              <a:rPr lang="ru-RU" sz="2000" dirty="0"/>
              <a:t>Монтаж внутреннего электрооборудования жилых, общественных и промышленных зданий.</a:t>
            </a:r>
          </a:p>
          <a:p>
            <a:r>
              <a:rPr lang="ru-RU" sz="2000" dirty="0"/>
              <a:t>Монтаж трансформаторных подстанций, электрооборудования котельных, ЦТП, насосных станций.</a:t>
            </a:r>
          </a:p>
          <a:p>
            <a:r>
              <a:rPr lang="ru-RU" sz="2000" dirty="0"/>
              <a:t>Монтаж систем  наружного освещения, архитектурных подсветок.</a:t>
            </a:r>
          </a:p>
          <a:p>
            <a:r>
              <a:rPr lang="ru-RU" sz="2000" dirty="0"/>
              <a:t>Строительство частных домов под ключ.</a:t>
            </a:r>
          </a:p>
          <a:p>
            <a:r>
              <a:rPr lang="ru-RU" sz="2000" dirty="0"/>
              <a:t>Пусконаладочные работы.</a:t>
            </a:r>
          </a:p>
          <a:p>
            <a:r>
              <a:rPr lang="ru-RU" sz="2000" dirty="0"/>
              <a:t>Эксплуатационное обслуживание.</a:t>
            </a:r>
          </a:p>
          <a:p>
            <a:r>
              <a:rPr lang="ru-RU" sz="2000" dirty="0"/>
              <a:t>Инженерная сантехника.</a:t>
            </a:r>
          </a:p>
          <a:p>
            <a:r>
              <a:rPr lang="ru-RU" sz="2000" dirty="0"/>
              <a:t>Поставка и монтаж энергетического оборудования</a:t>
            </a:r>
          </a:p>
          <a:p>
            <a:r>
              <a:rPr lang="ru-RU" sz="2000" dirty="0"/>
              <a:t>Поставка и монтаж осветительного оборудования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DD63B084-7762-418A-A1CC-40218FB9C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608056"/>
              </p:ext>
            </p:extLst>
          </p:nvPr>
        </p:nvGraphicFramePr>
        <p:xfrm>
          <a:off x="251520" y="476672"/>
          <a:ext cx="8640960" cy="5681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1">
                  <a:extLst>
                    <a:ext uri="{9D8B030D-6E8A-4147-A177-3AD203B41FA5}">
                      <a16:colId xmlns:a16="http://schemas.microsoft.com/office/drawing/2014/main" xmlns="" val="1366104479"/>
                    </a:ext>
                  </a:extLst>
                </a:gridCol>
                <a:gridCol w="1379926">
                  <a:extLst>
                    <a:ext uri="{9D8B030D-6E8A-4147-A177-3AD203B41FA5}">
                      <a16:colId xmlns:a16="http://schemas.microsoft.com/office/drawing/2014/main" xmlns="" val="1288251268"/>
                    </a:ext>
                  </a:extLst>
                </a:gridCol>
                <a:gridCol w="1860434">
                  <a:extLst>
                    <a:ext uri="{9D8B030D-6E8A-4147-A177-3AD203B41FA5}">
                      <a16:colId xmlns:a16="http://schemas.microsoft.com/office/drawing/2014/main" xmlns="" val="256186434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540628119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4139443490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xmlns="" val="2087918056"/>
                    </a:ext>
                  </a:extLst>
                </a:gridCol>
              </a:tblGrid>
              <a:tr h="5511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Технологический объект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Технические и программные средства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работ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реализации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86749758"/>
                  </a:ext>
                </a:extLst>
              </a:tr>
              <a:tr h="113383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Московского метрополитена «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Пятницкое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шоссе». Трансформаторная подстанция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Трансформаторы, высоковольтное электрооборудование</a:t>
                      </a:r>
                    </a:p>
                    <a:p>
                      <a:pPr algn="just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Монтаж. Пуско-наладка</a:t>
                      </a:r>
                    </a:p>
                    <a:p>
                      <a:pPr algn="just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709558739"/>
                  </a:ext>
                </a:extLst>
              </a:tr>
              <a:tr h="109304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Московского метрополитена             «Алма-Атинская». Трансформаторная подстанция.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электроснабжения и электроосвещения.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Монтаж. Пуско-наладка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/>
                        <a:t>2012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479244965"/>
                  </a:ext>
                </a:extLst>
              </a:tr>
              <a:tr h="49982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 «Калевала»                   г. Петрозаводск.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электроснабжения и электроосвещения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Монтаж. 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/>
                        <a:t>2012-2013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49730506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Банк СИАБ                             г. Санкт-Петербург,           ул. Черниговская, д.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электроснабжения и электроосвещения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Монтаж. Пуско-наладка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/>
                        <a:t>2012-2013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366590382"/>
                  </a:ext>
                </a:extLst>
              </a:tr>
              <a:tr h="117306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производства табачной фабрики БАТ Санкт-Петербург.                             г. Санкт-Петербург, ул. 3-я Конная Лахта, д. 38.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электроснабжения, пожарной и охранной сигнализации.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Многофункциональная система «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ESMI»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/>
                        <a:t>2012-2013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796576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390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DD63B084-7762-418A-A1CC-40218FB9C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369246"/>
              </p:ext>
            </p:extLst>
          </p:nvPr>
        </p:nvGraphicFramePr>
        <p:xfrm>
          <a:off x="251520" y="49768"/>
          <a:ext cx="8640960" cy="6758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1">
                  <a:extLst>
                    <a:ext uri="{9D8B030D-6E8A-4147-A177-3AD203B41FA5}">
                      <a16:colId xmlns:a16="http://schemas.microsoft.com/office/drawing/2014/main" xmlns="" val="1366104479"/>
                    </a:ext>
                  </a:extLst>
                </a:gridCol>
                <a:gridCol w="1379926">
                  <a:extLst>
                    <a:ext uri="{9D8B030D-6E8A-4147-A177-3AD203B41FA5}">
                      <a16:colId xmlns:a16="http://schemas.microsoft.com/office/drawing/2014/main" xmlns="" val="1288251268"/>
                    </a:ext>
                  </a:extLst>
                </a:gridCol>
                <a:gridCol w="1860434">
                  <a:extLst>
                    <a:ext uri="{9D8B030D-6E8A-4147-A177-3AD203B41FA5}">
                      <a16:colId xmlns:a16="http://schemas.microsoft.com/office/drawing/2014/main" xmlns="" val="256186434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540628119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4139443490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xmlns="" val="2087918056"/>
                    </a:ext>
                  </a:extLst>
                </a:gridCol>
              </a:tblGrid>
              <a:tr h="5511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Технологический объект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Технические и программные средства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работ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реализации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86749758"/>
                  </a:ext>
                </a:extLst>
              </a:tr>
              <a:tr h="226132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                         ООО «Альянс-Плюс» по хранению и перевалке нефтепродуктов. Причал навалочных грузов         ООО «Трест механизации строительных 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работ».г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Санкт-Петербург,             г. Кронштадт,                          район базы «Литке»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электроснабжения. Система автоматической пожарной сигнализации. Система оповещения и пожаротушения объекта..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Многофункциональные системы «Болид», «Сигма».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рабочей документации по системам автоматической пожарной сигнализации, оповещения и пожаротушения объекта. Поставка оборудования.    Монтаж.                       Пуско-наладка. 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709558739"/>
                  </a:ext>
                </a:extLst>
              </a:tr>
              <a:tr h="9524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«Балтика»                    г. Санкт-Петербург,                    6-й Верхний переулок, нежилой зоны «ПАРНАС»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электроснабжения. Ремонт фидеров 10кВ                      от РП9380-ПС89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Многофункциональная система «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ESMI»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кабельных линий 10 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/>
                        <a:t>2013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479244965"/>
                  </a:ext>
                </a:extLst>
              </a:tr>
              <a:tr h="117306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 Отель                          г. Санкт-Петербург, Коломяжский пр., д.27, пом.14Н-16Н, 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лит.А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электроснабжения. Система автоматической пожарной сигнализации. Система видеонаблюдения. Система охранной сигнализации.               Система контроля доступа.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Многофункциональные системы «Болид», «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Барсум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offise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«КОДОС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рабочей документации комплексных систем безопасности.          Поставка оборудования.    Монтаж.                       Пуско-наладка. Ввод в эксплуатацию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/>
                        <a:t>2013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796576708"/>
                  </a:ext>
                </a:extLst>
              </a:tr>
              <a:tr h="117306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«Балтика»                    г. Санкт-Петербург,                    6-й Верхний переулок, нежилой зоны «ПАРНАС»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кабельный линий 10Кв                                     фидер 89-36А,Б, фидер 89-125 А,Б,В.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Электромонтажные работы по прокладке кабельных линий, земляные работы и устройство переходов методом ГНБ.  Пуско-наладка. Ввод в эксплуатацию.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/>
                        <a:t>2013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726720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917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DD63B084-7762-418A-A1CC-40218FB9C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159791"/>
              </p:ext>
            </p:extLst>
          </p:nvPr>
        </p:nvGraphicFramePr>
        <p:xfrm>
          <a:off x="251520" y="260648"/>
          <a:ext cx="8640960" cy="6477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1">
                  <a:extLst>
                    <a:ext uri="{9D8B030D-6E8A-4147-A177-3AD203B41FA5}">
                      <a16:colId xmlns:a16="http://schemas.microsoft.com/office/drawing/2014/main" xmlns="" val="1366104479"/>
                    </a:ext>
                  </a:extLst>
                </a:gridCol>
                <a:gridCol w="1379926">
                  <a:extLst>
                    <a:ext uri="{9D8B030D-6E8A-4147-A177-3AD203B41FA5}">
                      <a16:colId xmlns:a16="http://schemas.microsoft.com/office/drawing/2014/main" xmlns="" val="1288251268"/>
                    </a:ext>
                  </a:extLst>
                </a:gridCol>
                <a:gridCol w="1860434">
                  <a:extLst>
                    <a:ext uri="{9D8B030D-6E8A-4147-A177-3AD203B41FA5}">
                      <a16:colId xmlns:a16="http://schemas.microsoft.com/office/drawing/2014/main" xmlns="" val="256186434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540628119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4139443490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xmlns="" val="2087918056"/>
                    </a:ext>
                  </a:extLst>
                </a:gridCol>
              </a:tblGrid>
              <a:tr h="5511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Технологический объект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Технические и программные средства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работ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реализации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86749758"/>
                  </a:ext>
                </a:extLst>
              </a:tr>
              <a:tr h="163788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Торговый зал в здании гипермаркета                     «АШАН Коммунарка».    Московская обл., Калужское шоссе, 21 км МКАД, ТЦ «МЕГА».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электроснабжения и электроосвещения.</a:t>
                      </a:r>
                    </a:p>
                    <a:p>
                      <a:pPr algn="just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Монтаж. Пуско-наладка.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709558739"/>
                  </a:ext>
                </a:extLst>
              </a:tr>
              <a:tr h="163946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Помещение магазина электроники «Медиа 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Маркт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в составе ТРК «Лондон 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Молл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по адресу: г. Санкт-Петербург, ул. 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Колонтай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д.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электроснабжения и электроосвещения.</a:t>
                      </a:r>
                    </a:p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 слаботочных систем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Монтаж. Пуско-наладка. 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/>
                        <a:t>2013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479244965"/>
                  </a:ext>
                </a:extLst>
              </a:tr>
              <a:tr h="117306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Помещения ресторана, бистро, 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кантин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ИКЕА-ПАРНАС, в составе ТРК «МЕГА-ПАРНАС» по адресу:  Ленинградская область, Всеволожский район, зап. посёлка Бугры, пересечение КАД и автодороги Санкт-Петербург - Скотное.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электроснабжения и электроосвещения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Монтаж. Пуско-наладка. 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/>
                        <a:t>2013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796576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052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DD63B084-7762-418A-A1CC-40218FB9C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320650"/>
              </p:ext>
            </p:extLst>
          </p:nvPr>
        </p:nvGraphicFramePr>
        <p:xfrm>
          <a:off x="251520" y="260648"/>
          <a:ext cx="8640960" cy="6223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1">
                  <a:extLst>
                    <a:ext uri="{9D8B030D-6E8A-4147-A177-3AD203B41FA5}">
                      <a16:colId xmlns:a16="http://schemas.microsoft.com/office/drawing/2014/main" xmlns="" val="1366104479"/>
                    </a:ext>
                  </a:extLst>
                </a:gridCol>
                <a:gridCol w="1379926">
                  <a:extLst>
                    <a:ext uri="{9D8B030D-6E8A-4147-A177-3AD203B41FA5}">
                      <a16:colId xmlns:a16="http://schemas.microsoft.com/office/drawing/2014/main" xmlns="" val="1288251268"/>
                    </a:ext>
                  </a:extLst>
                </a:gridCol>
                <a:gridCol w="1860434">
                  <a:extLst>
                    <a:ext uri="{9D8B030D-6E8A-4147-A177-3AD203B41FA5}">
                      <a16:colId xmlns:a16="http://schemas.microsoft.com/office/drawing/2014/main" xmlns="" val="256186434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540628119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4139443490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xmlns="" val="2087918056"/>
                    </a:ext>
                  </a:extLst>
                </a:gridCol>
              </a:tblGrid>
              <a:tr h="5511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Технологический объект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Технические и программные средства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работ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реализации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86749758"/>
                  </a:ext>
                </a:extLst>
              </a:tr>
              <a:tr h="113383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Помещения ОАО «Балтика»                    г. Санкт-Петербург,                    6-й Верхний переулок, нежилой зоны «ПАРНАС»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Восстановление кабельной линии  10 к В                    фидер 90-221 А, Б, В от ПС-90 до РП 9370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Монтаж. Пуско-наладка.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709558739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«Балтика»                    г. Санкт-Петербург,             6-й Верхний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переулок, нежилой зоны «ПАРНАС»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Общестроительные работы  по укладки плиты ПЗК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Общестроительные работы.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/>
                        <a:t>2013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479244965"/>
                  </a:ext>
                </a:extLst>
              </a:tr>
              <a:tr h="95282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Нежилое здание                         по адресу: г. Санкт-Петербург, ул. Харьковская, д. 3-5, лит-Б.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электроснабжения и электроосвещения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Монтажные внутренних инженерных систем.  Пуско-наладка.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/>
                        <a:t>2013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796576708"/>
                  </a:ext>
                </a:extLst>
              </a:tr>
              <a:tr h="117306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Индивидуальные жилые дома «ИЖД» по адресу: Ленинградская обл., Ломоносовский район, муниципальное образование «Оржицкое сельское поселение», ЗАО «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Спиринское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у д. Оржицы, рабочий участок 46..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электроснабжения, система отопления, система водопровода и канализации.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Монтажные внутренних инженерных систем.  Пуско-наладка.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/>
                        <a:t>2013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588907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148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DD63B084-7762-418A-A1CC-40218FB9C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566159"/>
              </p:ext>
            </p:extLst>
          </p:nvPr>
        </p:nvGraphicFramePr>
        <p:xfrm>
          <a:off x="251520" y="260648"/>
          <a:ext cx="864096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1">
                  <a:extLst>
                    <a:ext uri="{9D8B030D-6E8A-4147-A177-3AD203B41FA5}">
                      <a16:colId xmlns:a16="http://schemas.microsoft.com/office/drawing/2014/main" xmlns="" val="1366104479"/>
                    </a:ext>
                  </a:extLst>
                </a:gridCol>
                <a:gridCol w="1379926">
                  <a:extLst>
                    <a:ext uri="{9D8B030D-6E8A-4147-A177-3AD203B41FA5}">
                      <a16:colId xmlns:a16="http://schemas.microsoft.com/office/drawing/2014/main" xmlns="" val="1288251268"/>
                    </a:ext>
                  </a:extLst>
                </a:gridCol>
                <a:gridCol w="1860434">
                  <a:extLst>
                    <a:ext uri="{9D8B030D-6E8A-4147-A177-3AD203B41FA5}">
                      <a16:colId xmlns:a16="http://schemas.microsoft.com/office/drawing/2014/main" xmlns="" val="256186434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540628119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4139443490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xmlns="" val="2087918056"/>
                    </a:ext>
                  </a:extLst>
                </a:gridCol>
              </a:tblGrid>
              <a:tr h="5511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Технологический объект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Технические и программные средства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работ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реализации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86749758"/>
                  </a:ext>
                </a:extLst>
              </a:tr>
              <a:tr h="226132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Помещение ООО «ИКЕА МОС (Торговля и Недвижимость) в филиале торгово-развлекательного комплекса "Мега-Парнас", далее – «Объект», по адресу: Ленинградская область, Всеволожский район, зап. посёлка Бугры, пересечение КАД и автодороги Санкт-Петербург - Скотное...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электроосвещения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 монтажных работ по демонтажу люминесцентных                      и монтажу новых светодиодных светильников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709558739"/>
                  </a:ext>
                </a:extLst>
              </a:tr>
              <a:tr h="140924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Завод ООО «Ниссан 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Мэнуфэкчуринг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Рус», по адресу: Санкт-Петербург, пос. Парголово, Комендантский пр., д.140..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электроснабжения и электроосвещения.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Демонтаж.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Монтаж.</a:t>
                      </a:r>
                    </a:p>
                    <a:p>
                      <a:pPr algn="l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Пуско-наладка.</a:t>
                      </a:r>
                    </a:p>
                    <a:p>
                      <a:pPr algn="l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/>
                        <a:t>2013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479244965"/>
                  </a:ext>
                </a:extLst>
              </a:tr>
              <a:tr h="117306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Жилой дом №8 и №9, по адресу: г. Москва, г. Троицк, микрорайон «Солнечный» в районе ул. Солнечная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 работ по устройству кабельных линий и прокладки кабеля при строительстве..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Монтаж. Пуско-наладка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/>
                        <a:t>2013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796576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238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DD63B084-7762-418A-A1CC-40218FB9C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282160"/>
              </p:ext>
            </p:extLst>
          </p:nvPr>
        </p:nvGraphicFramePr>
        <p:xfrm>
          <a:off x="251520" y="146682"/>
          <a:ext cx="8640960" cy="6564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1">
                  <a:extLst>
                    <a:ext uri="{9D8B030D-6E8A-4147-A177-3AD203B41FA5}">
                      <a16:colId xmlns:a16="http://schemas.microsoft.com/office/drawing/2014/main" xmlns="" val="1366104479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xmlns="" val="128825126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56186434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540628119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413944349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87918056"/>
                    </a:ext>
                  </a:extLst>
                </a:gridCol>
              </a:tblGrid>
              <a:tr h="5511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Технологический объект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Технические и программные средства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работ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реализации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86749758"/>
                  </a:ext>
                </a:extLst>
              </a:tr>
              <a:tr h="100203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«Балтика» по адресу: г. Санкт-Петербург, 6 верхний переулок, нежилой зоны «ПАРНАС».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Кабельная линия 10 к В,               ф90-221 от ПС-90</a:t>
                      </a:r>
                    </a:p>
                    <a:p>
                      <a:pPr algn="just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кабельных  линий 10 к В.                  Испытания муфт 10 к В.</a:t>
                      </a:r>
                    </a:p>
                    <a:p>
                      <a:pPr algn="just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709558739"/>
                  </a:ext>
                </a:extLst>
              </a:tr>
              <a:tr h="155857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Помещение магазина электроники «Медиа 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Маркт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по адресу: Российская Федерация, Ленинградская область, Всеволожский район, западнее пос. Бугры, ТЦ «Мега Парнас»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электроснабжения и электроосвещения.</a:t>
                      </a:r>
                    </a:p>
                    <a:p>
                      <a:pPr algn="just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 слаботочных систем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Монтаж. Пуско-наладка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/>
                        <a:t>2013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479244965"/>
                  </a:ext>
                </a:extLst>
              </a:tr>
              <a:tr h="112382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Жилой дом корпус №9 и №10, по адресу: г. Санкт-Петербург, Приморский район, 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Фермское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шоссе,д.22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электроснабжения, пожарной и охранной сигнализации, видеонаблюдения, телеприёма, видеонаблюдения, видеодомофона, системы телефонной связи, система отопления, система водопровода и канализации.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Поставка 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оборудования,монтажные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работы.Пуско-наладка.Сдача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эксплуатацию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/>
                        <a:t>2014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796576708"/>
                  </a:ext>
                </a:extLst>
              </a:tr>
              <a:tr h="117306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ДОУ, по адресу: г. Санкт-Петербург, Приморский район, 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Фермское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шоссе,д.22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электроснабжения, пожарной и охранной сигнализации, видеонаблюдения, телеприёма, видеонаблюдения, видеодомофона, системы телефонной связи, система отопления, система водопровода и канализации..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Поставка оборудования, монтажные работы. Пуско-наладка. Сдача в эксплуатацию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/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940091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560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DD63B084-7762-418A-A1CC-40218FB9C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017394"/>
              </p:ext>
            </p:extLst>
          </p:nvPr>
        </p:nvGraphicFramePr>
        <p:xfrm>
          <a:off x="251520" y="296652"/>
          <a:ext cx="8640960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1">
                  <a:extLst>
                    <a:ext uri="{9D8B030D-6E8A-4147-A177-3AD203B41FA5}">
                      <a16:colId xmlns:a16="http://schemas.microsoft.com/office/drawing/2014/main" xmlns="" val="1366104479"/>
                    </a:ext>
                  </a:extLst>
                </a:gridCol>
                <a:gridCol w="1656185">
                  <a:extLst>
                    <a:ext uri="{9D8B030D-6E8A-4147-A177-3AD203B41FA5}">
                      <a16:colId xmlns:a16="http://schemas.microsoft.com/office/drawing/2014/main" xmlns="" val="1288251268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561864349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xmlns="" val="540628119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4139443490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xmlns="" val="2087918056"/>
                    </a:ext>
                  </a:extLst>
                </a:gridCol>
              </a:tblGrid>
              <a:tr h="5511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Технологический объект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Технические и программные средства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работ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реализации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86749758"/>
                  </a:ext>
                </a:extLst>
              </a:tr>
              <a:tr h="48576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ДОУ корпуса 10-11, Приморский район, Фермерское шоссе 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по переносу розеток, светильников</a:t>
                      </a:r>
                    </a:p>
                    <a:p>
                      <a:pPr algn="just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Электромонтажные работы</a:t>
                      </a:r>
                    </a:p>
                    <a:p>
                      <a:pPr algn="just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709558739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Г.Санкт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-Петербург, ул. 3-я Конная Лахта д.38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Строительно-монтажные работы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Электромонтажные работы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/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479244965"/>
                  </a:ext>
                </a:extLst>
              </a:tr>
              <a:tr h="77379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ДЦ 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NEVKA 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Санкт-Петербург, ул. 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Гельсирдовская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д.3 корп.11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 системы 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антиобледенения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Электромонтажные работы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/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796576708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33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«НЕВА ЭНЕРГО» 196066, город Санкт-Петербург, Московский проспект, 205 корп.2 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лит.а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Строительно-монтажные работы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Электромонтажные работы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/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175690775"/>
                  </a:ext>
                </a:extLst>
              </a:tr>
              <a:tr h="79968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Санкт-Петербург, Лисий нос, Прибрежный квартал 66-2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 систем водоснабжения, отопления и водоотведения 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Поставка материалов, оборудования, монтажные работы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/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220672616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«Орел» ЛО, 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Белоостров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Александровское ш.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Поставка материалов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Поставка материалов, оборудования, монтажные работы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/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996156211"/>
                  </a:ext>
                </a:extLst>
              </a:tr>
              <a:tr h="60388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Деревня Новосаратовка, склад для пищевых продуктов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сопротивления изоляции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Измерительные работы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/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36429987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Деревня Новосаратовка, склад для пищевых продуктов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Электромонтажные работы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Поставка материалов, оборудования, монтажные работы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/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595499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27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DD63B084-7762-418A-A1CC-40218FB9C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803851"/>
              </p:ext>
            </p:extLst>
          </p:nvPr>
        </p:nvGraphicFramePr>
        <p:xfrm>
          <a:off x="251520" y="260648"/>
          <a:ext cx="8640960" cy="6069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1">
                  <a:extLst>
                    <a:ext uri="{9D8B030D-6E8A-4147-A177-3AD203B41FA5}">
                      <a16:colId xmlns:a16="http://schemas.microsoft.com/office/drawing/2014/main" xmlns="" val="1366104479"/>
                    </a:ext>
                  </a:extLst>
                </a:gridCol>
                <a:gridCol w="1379926">
                  <a:extLst>
                    <a:ext uri="{9D8B030D-6E8A-4147-A177-3AD203B41FA5}">
                      <a16:colId xmlns:a16="http://schemas.microsoft.com/office/drawing/2014/main" xmlns="" val="1288251268"/>
                    </a:ext>
                  </a:extLst>
                </a:gridCol>
                <a:gridCol w="1860434">
                  <a:extLst>
                    <a:ext uri="{9D8B030D-6E8A-4147-A177-3AD203B41FA5}">
                      <a16:colId xmlns:a16="http://schemas.microsoft.com/office/drawing/2014/main" xmlns="" val="256186434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540628119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4139443490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xmlns="" val="2087918056"/>
                    </a:ext>
                  </a:extLst>
                </a:gridCol>
              </a:tblGrid>
              <a:tr h="5511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Технологический объект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Технические и программные средства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работ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реализации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86749758"/>
                  </a:ext>
                </a:extLst>
              </a:tr>
              <a:tr h="185391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«Импульс»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ЖК «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ЛомоносовЪ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корпус 2, с 2 по 9 этажи</a:t>
                      </a:r>
                      <a:r>
                        <a:rPr lang="ru-RU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секции Д, по адресу г. Санкт-Петербург, </a:t>
                      </a:r>
                      <a:r>
                        <a:rPr lang="ru-RU" sz="1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г.Ломоносов</a:t>
                      </a:r>
                      <a:r>
                        <a:rPr lang="ru-RU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ул.Михайловская</a:t>
                      </a:r>
                      <a:r>
                        <a:rPr lang="ru-RU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дом 51, литер 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Комплекс строительно-монтажных и электромонтажных работ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709558739"/>
                  </a:ext>
                </a:extLst>
              </a:tr>
              <a:tr h="244827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Земельный участок с кадастровым номером 78:34:0428601:1343, расположенный по адресу: г. Санкт-Петербург, </a:t>
                      </a:r>
                      <a:r>
                        <a:rPr kumimoji="0" lang="ru-RU" sz="11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Глухарская</a:t>
                      </a: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улица, участок 32, (северо-западнее пересечения с Планерной улицей)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Многоквартирные жилые дома со встроенными, встроенно-пристроенными помещениями, встроенно-пристроенными гаражами, встроенно-пристроенным ДОУ. Этап 1, 2, 3, 4, 5, 6, 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Комплекс строительно-монтажных работ по устройству сетей наружного освещения с ПНР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479244965"/>
                  </a:ext>
                </a:extLst>
              </a:tr>
              <a:tr h="117306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Ленинградская обл., Всеволожский р-н, дер. Проба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Монтаж системы электроснабжения станка </a:t>
                      </a:r>
                      <a:r>
                        <a:rPr kumimoji="0" lang="ru-RU" sz="11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Agfa</a:t>
                      </a: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1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Jeti</a:t>
                      </a: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H3300 и электроосвещения помещения для указанного станка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Электромонтажные работы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796576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42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7035F7C0-9615-46CC-A731-282903FE47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754224"/>
              </p:ext>
            </p:extLst>
          </p:nvPr>
        </p:nvGraphicFramePr>
        <p:xfrm>
          <a:off x="107504" y="188640"/>
          <a:ext cx="8640960" cy="6430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xmlns="" val="724401889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389196182"/>
                    </a:ext>
                  </a:extLst>
                </a:gridCol>
                <a:gridCol w="1872207">
                  <a:extLst>
                    <a:ext uri="{9D8B030D-6E8A-4147-A177-3AD203B41FA5}">
                      <a16:colId xmlns:a16="http://schemas.microsoft.com/office/drawing/2014/main" xmlns="" val="686410998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xmlns="" val="2279860272"/>
                    </a:ext>
                  </a:extLst>
                </a:gridCol>
                <a:gridCol w="2232247">
                  <a:extLst>
                    <a:ext uri="{9D8B030D-6E8A-4147-A177-3AD203B41FA5}">
                      <a16:colId xmlns:a16="http://schemas.microsoft.com/office/drawing/2014/main" xmlns="" val="391860314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xmlns="" val="3312529139"/>
                    </a:ext>
                  </a:extLst>
                </a:gridCol>
              </a:tblGrid>
              <a:tr h="5511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Технологический объект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Технические и программные средства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работ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реализации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231567479"/>
                  </a:ext>
                </a:extLst>
              </a:tr>
              <a:tr h="226132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Ленинградская обл. Всеволожский р-</a:t>
                      </a:r>
                      <a:r>
                        <a:rPr kumimoji="0" lang="ru-RU" sz="11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н.д</a:t>
                      </a: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Новосаратовка , центральное отделение , участок с кадастровым номером 47:07:0605001:490 , «Холодный склад для пищевых продуктов»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lvl="0" fontAlgn="base" hangingPunct="0"/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Поставка и монтаж электрооборудования, электроосвещение. </a:t>
                      </a:r>
                      <a:r>
                        <a:rPr kumimoji="0" lang="ru-RU" sz="11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Электролаборатория</a:t>
                      </a: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исполнительная документация, сдача </a:t>
                      </a:r>
                      <a:r>
                        <a:rPr kumimoji="0"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эксплуатацию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Строительно-монтажные и ремонтные работ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619303169"/>
                  </a:ext>
                </a:extLst>
              </a:tr>
              <a:tr h="163946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«М.А.Д. ИНЖИНИРИНГ»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Изготовление и монтаж</a:t>
                      </a:r>
                    </a:p>
                    <a:p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ремонтных боксов для</a:t>
                      </a:r>
                    </a:p>
                    <a:p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лакокрасочного ремонта в</a:t>
                      </a:r>
                    </a:p>
                    <a:p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цехе сборки на заводе Ниссан.</a:t>
                      </a:r>
                    </a:p>
                    <a:p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Перенос станции FM40 c  линии 2 на линию 1 FM30 в цеху сварки на заводе Ниссан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Электромонтажные работы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716641089"/>
                  </a:ext>
                </a:extLst>
              </a:tr>
              <a:tr h="117306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«М.А.Д. ИНЖИНИРИНГ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Тойота. Модернизация участка  перегрузки кузовов в </a:t>
                      </a:r>
                      <a:r>
                        <a:rPr kumimoji="0" lang="en-US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CBS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Модернизация зон отдыха цехов сварки и сборки (подвод воды, монтаж ограждений).</a:t>
                      </a:r>
                    </a:p>
                    <a:p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Установка электроприводов на траверсы зоны </a:t>
                      </a:r>
                      <a:r>
                        <a:rPr kumimoji="0" lang="ru-RU" sz="11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Top</a:t>
                      </a: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1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Coat</a:t>
                      </a: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накопителя на заводе Тойота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Электромонтажные работы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319122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96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503618"/>
              </p:ext>
            </p:extLst>
          </p:nvPr>
        </p:nvGraphicFramePr>
        <p:xfrm>
          <a:off x="251520" y="260648"/>
          <a:ext cx="8640960" cy="580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2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322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76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Технологический объект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Технические и программные средства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работ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реализации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761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  <a:p>
                      <a:pPr algn="ctr"/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  <a:p>
                      <a:pPr algn="ctr"/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«М.А.Д. ИНЖИНИРИНГ</a:t>
                      </a:r>
                    </a:p>
                    <a:p>
                      <a:pPr algn="just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Частное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лицо</a:t>
                      </a:r>
                    </a:p>
                    <a:p>
                      <a:pPr algn="just"/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«РОСНЕТ»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«Производственно-складской комплекс. 1 этап строительства (реконструкция складского здания в производственно-складское здание)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Тойота.Удлинение</a:t>
                      </a: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конвейера </a:t>
                      </a:r>
                      <a:r>
                        <a:rPr kumimoji="0" lang="en-US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FM</a:t>
                      </a: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BM Line</a:t>
                      </a: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</a:t>
                      </a:r>
                    </a:p>
                    <a:p>
                      <a:pPr algn="just"/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Коттедж 250 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м2</a:t>
                      </a:r>
                    </a:p>
                    <a:p>
                      <a:pPr algn="just"/>
                      <a:endParaRPr kumimoji="0"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kumimoji="0"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kumimoji="0"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электроснабжения, пожарной и охранной сигнализации, видеонаблюдения, телеприёма, видеонаблюдения, видеодомофона, системы телефонной связи, система отопления, система водопровода и канализации.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Электромонтажные работы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Электромонтажные работы, автоматизация, </a:t>
                      </a:r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ОВиК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Поставка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оборудования, монтажные работы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  <a:p>
                      <a:pPr algn="just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  <a:p>
                      <a:pPr algn="just"/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2020 -2021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2781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kumimoji="0" lang="ru-RU" sz="11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Лентехстрой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Санкт-Петербург, 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Глухарская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улица, участок 32, (северо-западнее пересечения с Планерной улицей), корпус К2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Строительно-монтажные работы по устройству сетей наружного освещения с ПНР, на </a:t>
                      </a:r>
                      <a:r>
                        <a:rPr kumimoji="0" lang="ru-RU" sz="1100" b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Объекте строительства: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«Многоквартирные жилые дома со встроенными, встроенно-пристроенными помещениями, встроенно-пристроенными гаражами, встроенно-пристроенным ДОУ. Этап 1, 2, 3, 4, 5, 6, 7»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Поставка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оборудования, монтажные работы 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использованием машин, механизмов – Подрядчика,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03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Реализованные проекты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657244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r>
              <a:rPr lang="ru-RU" dirty="0"/>
              <a:t>              ТРЦ «ХОРОШО»</a:t>
            </a:r>
          </a:p>
          <a:p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/>
              <a:t>г. Москва, Хорошевское шоссе, 27.</a:t>
            </a:r>
          </a:p>
        </p:txBody>
      </p:sp>
      <p:pic>
        <p:nvPicPr>
          <p:cNvPr id="20" name="Содержимое 19" descr="906(1)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5892" y="1935508"/>
            <a:ext cx="4040188" cy="3058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2" name="Содержимое 21" descr="DSC_8863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1928802"/>
            <a:ext cx="4041775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305249"/>
              </p:ext>
            </p:extLst>
          </p:nvPr>
        </p:nvGraphicFramePr>
        <p:xfrm>
          <a:off x="179512" y="332656"/>
          <a:ext cx="8640960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1368152"/>
                <a:gridCol w="1872207"/>
                <a:gridCol w="1440161"/>
                <a:gridCol w="2232247"/>
                <a:gridCol w="1080121"/>
              </a:tblGrid>
              <a:tr h="153962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«РОСНЕТ»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«Производственно-складской комплекс. 1 этап строительства (реконструкция складского здания в производственно-складское здание)</a:t>
                      </a:r>
                      <a:endParaRPr lang="ru-RU" sz="1100" b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1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Электро-монтажные работы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Электро-монтажные работы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107561"/>
              </p:ext>
            </p:extLst>
          </p:nvPr>
        </p:nvGraphicFramePr>
        <p:xfrm>
          <a:off x="179512" y="3665406"/>
          <a:ext cx="8640960" cy="1539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1368152"/>
                <a:gridCol w="1872207"/>
                <a:gridCol w="1440161"/>
                <a:gridCol w="2232247"/>
                <a:gridCol w="1080121"/>
              </a:tblGrid>
              <a:tr h="153962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703273"/>
              </p:ext>
            </p:extLst>
          </p:nvPr>
        </p:nvGraphicFramePr>
        <p:xfrm>
          <a:off x="179512" y="2113139"/>
          <a:ext cx="864096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1368152"/>
                <a:gridCol w="1872207"/>
                <a:gridCol w="1440161"/>
                <a:gridCol w="2232247"/>
                <a:gridCol w="1080121"/>
              </a:tblGrid>
              <a:tr h="153962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Частный заказчик ИП Яцкова Елена Павловна</a:t>
                      </a:r>
                    </a:p>
                    <a:p>
                      <a:pPr algn="just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Ленинградская область, ДНП «Графская славянка», участок № 47:23:0319003:1848</a:t>
                      </a:r>
                      <a:endParaRPr lang="ru-RU" sz="1100" b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Частный дом</a:t>
                      </a:r>
                    </a:p>
                    <a:p>
                      <a:pPr algn="just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Электромонтажные</a:t>
                      </a:r>
                      <a:r>
                        <a:rPr lang="ru-RU" sz="11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работы,отопление,сантехника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Электро-монтажные работы</a:t>
                      </a:r>
                      <a:endParaRPr lang="ru-RU" sz="1100" b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9000">
                          <a:schemeClr val="tx1"/>
                        </a:gs>
                        <a:gs pos="300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60000">
                          <a:schemeClr val="tx1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44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Наши  партнеры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ООО «ГОЛД ЛАЙН»</a:t>
            </a:r>
          </a:p>
          <a:p>
            <a:r>
              <a:rPr lang="ru-RU" sz="2000" dirty="0"/>
              <a:t>ООО «ЛогистикЭксперт»</a:t>
            </a:r>
          </a:p>
          <a:p>
            <a:r>
              <a:rPr lang="ru-RU" sz="2000" dirty="0"/>
              <a:t>ЗАО ТЭСЛИ</a:t>
            </a:r>
          </a:p>
          <a:p>
            <a:r>
              <a:rPr lang="ru-RU" sz="2000" dirty="0"/>
              <a:t>ООО «Элкоавтоматика»</a:t>
            </a:r>
          </a:p>
          <a:p>
            <a:r>
              <a:rPr lang="ru-RU" sz="2000" dirty="0"/>
              <a:t>ООО «Лайт-про»</a:t>
            </a:r>
          </a:p>
          <a:p>
            <a:r>
              <a:rPr lang="ru-RU" sz="2000" dirty="0"/>
              <a:t>ЗАО «МФС-6</a:t>
            </a:r>
          </a:p>
          <a:p>
            <a:pPr marL="36576" indent="0">
              <a:buNone/>
            </a:pP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ООО «ЦЭМ»</a:t>
            </a:r>
          </a:p>
          <a:p>
            <a:r>
              <a:rPr lang="ru-RU" sz="2000" dirty="0"/>
              <a:t>ООО ТД «Блик»</a:t>
            </a:r>
          </a:p>
          <a:p>
            <a:r>
              <a:rPr lang="ru-RU" sz="2000" dirty="0"/>
              <a:t>ООО «МДМ-Лайт»</a:t>
            </a:r>
          </a:p>
          <a:p>
            <a:r>
              <a:rPr lang="ru-RU" sz="2000" dirty="0"/>
              <a:t>ООО «Новотэк»</a:t>
            </a:r>
          </a:p>
          <a:p>
            <a:r>
              <a:rPr lang="ru-RU" sz="2000" dirty="0"/>
              <a:t>ЗАО «Альстрой»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Контакты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192289, Санкт-Петербург г, Девятого Января </a:t>
            </a:r>
            <a:r>
              <a:rPr lang="ru-RU" sz="2400" dirty="0" err="1"/>
              <a:t>пр-кт</a:t>
            </a:r>
            <a:r>
              <a:rPr lang="ru-RU" sz="2400" dirty="0"/>
              <a:t>, дом</a:t>
            </a:r>
            <a:r>
              <a:rPr lang="en-US" sz="2400" dirty="0"/>
              <a:t> </a:t>
            </a:r>
            <a:r>
              <a:rPr lang="ru-RU" sz="2400" dirty="0"/>
              <a:t>№ 57, литера А-А1, помещение 2.9     Тел:</a:t>
            </a:r>
            <a:r>
              <a:rPr lang="en-US" sz="2400" dirty="0"/>
              <a:t>(812)</a:t>
            </a:r>
            <a:r>
              <a:rPr lang="ru-RU" sz="2400" dirty="0"/>
              <a:t> 983-03-14,8905-223-03-14.</a:t>
            </a:r>
          </a:p>
          <a:p>
            <a:pPr>
              <a:buNone/>
            </a:pPr>
            <a:r>
              <a:rPr lang="ru-RU" sz="2400" dirty="0"/>
              <a:t>     </a:t>
            </a:r>
            <a:r>
              <a:rPr lang="en-US" sz="2400" dirty="0"/>
              <a:t>email</a:t>
            </a:r>
            <a:r>
              <a:rPr lang="ru-RU" sz="2400" dirty="0"/>
              <a:t>:</a:t>
            </a:r>
            <a:r>
              <a:rPr lang="en-US" sz="2400" u="sng" dirty="0">
                <a:hlinkClick r:id="rId2"/>
              </a:rPr>
              <a:t> </a:t>
            </a:r>
            <a:r>
              <a:rPr lang="en-US" sz="2400" u="sng" dirty="0">
                <a:hlinkClick r:id="rId3"/>
              </a:rPr>
              <a:t>Andrejstarygin@yandex.ru</a:t>
            </a:r>
            <a:endParaRPr lang="ru-RU" sz="2400" dirty="0"/>
          </a:p>
          <a:p>
            <a:pPr>
              <a:buNone/>
            </a:pPr>
            <a:r>
              <a:rPr lang="ru-RU" sz="2400" dirty="0">
                <a:solidFill>
                  <a:srgbClr val="00B0F0"/>
                </a:solidFill>
              </a:rPr>
              <a:t>              </a:t>
            </a:r>
            <a:r>
              <a:rPr lang="en-US" sz="2400" u="sng" dirty="0">
                <a:solidFill>
                  <a:srgbClr val="00B0F0"/>
                </a:solidFill>
                <a:hlinkClick r:id="rId4"/>
              </a:rPr>
              <a:t>Smartmontag@yandex.ru</a:t>
            </a:r>
            <a:endParaRPr lang="en-US" sz="2400" u="sng" dirty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sz="2400" dirty="0">
                <a:hlinkClick r:id="rId5"/>
              </a:rPr>
              <a:t/>
            </a:r>
            <a:br>
              <a:rPr lang="en-US" sz="2400" dirty="0">
                <a:hlinkClick r:id="rId5"/>
              </a:rPr>
            </a:br>
            <a:r>
              <a:rPr lang="en-US" sz="2400" dirty="0"/>
              <a:t/>
            </a:r>
            <a:br>
              <a:rPr lang="en-US" sz="2400" dirty="0"/>
            </a:br>
            <a:endParaRPr lang="ru-RU" sz="2400" dirty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ЖК «Лайнер»    </a:t>
            </a:r>
            <a:r>
              <a:rPr lang="ru-RU" sz="2000" dirty="0"/>
              <a:t>г.Москва, Ходынский бульвар</a:t>
            </a:r>
            <a:r>
              <a:rPr lang="ru-RU" sz="3600" dirty="0"/>
              <a:t> </a:t>
            </a:r>
            <a:r>
              <a:rPr lang="ru-RU" sz="2000" dirty="0"/>
              <a:t>д.2</a:t>
            </a:r>
          </a:p>
        </p:txBody>
      </p:sp>
      <p:pic>
        <p:nvPicPr>
          <p:cNvPr id="5" name="Содержимое 4" descr="b_foto_1.jpe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643050"/>
            <a:ext cx="3714776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yJToUtoyaI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267200" y="1643050"/>
            <a:ext cx="3657600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Жилой комплекс «Загорье»</a:t>
            </a:r>
            <a:br>
              <a:rPr lang="ru-RU" sz="3200" dirty="0"/>
            </a:br>
            <a:r>
              <a:rPr lang="ru-RU" sz="3200" dirty="0"/>
              <a:t>г.Москва, ул. Михневская д.8 </a:t>
            </a:r>
          </a:p>
        </p:txBody>
      </p:sp>
      <p:pic>
        <p:nvPicPr>
          <p:cNvPr id="4" name="Содержимое 3" descr="ВГК Загорье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643050"/>
            <a:ext cx="6788945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       Жилой Комплекс «Садовые кварталы»</a:t>
            </a:r>
            <a:br>
              <a:rPr lang="ru-RU" sz="2800" dirty="0"/>
            </a:br>
            <a:r>
              <a:rPr lang="ru-RU" sz="2800" dirty="0"/>
              <a:t>               г. Москва, ул. Доватора д.2</a:t>
            </a:r>
          </a:p>
        </p:txBody>
      </p:sp>
      <p:pic>
        <p:nvPicPr>
          <p:cNvPr id="4" name="Содержимое 3" descr="Садовые кварталы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643050"/>
            <a:ext cx="7429552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Храм святой Матроны</a:t>
            </a:r>
            <a:br>
              <a:rPr lang="ru-RU" sz="3200" dirty="0"/>
            </a:br>
            <a:r>
              <a:rPr lang="ru-RU" sz="3200" dirty="0"/>
              <a:t>г.Москва, ул. Софьи Ковалевской</a:t>
            </a:r>
          </a:p>
        </p:txBody>
      </p:sp>
      <p:pic>
        <p:nvPicPr>
          <p:cNvPr id="6" name="Содержимое 5" descr="nc11b2058e593792d07bd71e9b9becb36_640x4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7358114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76000">
              <a:schemeClr val="tx2">
                <a:lumMod val="75000"/>
              </a:schemeClr>
            </a:gs>
            <a:gs pos="22000">
              <a:schemeClr val="tx2">
                <a:lumMod val="75000"/>
              </a:schemeClr>
            </a:gs>
            <a:gs pos="100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BC28D7-ADB3-4695-BE2B-C85E4E953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Коттедж в поселке Гармония Ленинградской области  </a:t>
            </a:r>
          </a:p>
        </p:txBody>
      </p:sp>
      <p:pic>
        <p:nvPicPr>
          <p:cNvPr id="5" name="Объект 4" descr="Изображение выглядит как трава, внешний, небо, здани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71C07ECA-C2B3-47D2-ACD7-A7D258262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15" y="1338615"/>
            <a:ext cx="6764685" cy="4349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DB2AF1A4-4A25-479E-8412-A77A2BB7D8A6}"/>
              </a:ext>
            </a:extLst>
          </p:cNvPr>
          <p:cNvSpPr txBox="1">
            <a:spLocks/>
          </p:cNvSpPr>
          <p:nvPr/>
        </p:nvSpPr>
        <p:spPr>
          <a:xfrm>
            <a:off x="457200" y="5715000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solidFill>
                  <a:schemeClr val="bg1"/>
                </a:solidFill>
              </a:rPr>
              <a:t> На данном объекте проводились работы по устройству систем  </a:t>
            </a:r>
            <a:r>
              <a:rPr lang="ru-RU" sz="1800" dirty="0" err="1">
                <a:solidFill>
                  <a:schemeClr val="bg1"/>
                </a:solidFill>
              </a:rPr>
              <a:t>ОВиК</a:t>
            </a:r>
            <a:r>
              <a:rPr lang="ru-RU" sz="1800" dirty="0">
                <a:solidFill>
                  <a:schemeClr val="bg1"/>
                </a:solidFill>
              </a:rPr>
              <a:t>, электромонтажные работы а так же монтаж систем автоматизации и акустики  </a:t>
            </a:r>
          </a:p>
        </p:txBody>
      </p:sp>
    </p:spTree>
    <p:extLst>
      <p:ext uri="{BB962C8B-B14F-4D97-AF65-F5344CB8AC3E}">
        <p14:creationId xmlns:p14="http://schemas.microsoft.com/office/powerpoint/2010/main" val="4041021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5926192-943D-489B-AF82-E841C0B3B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8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хническая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2134</TotalTime>
  <Words>2251</Words>
  <Application>Microsoft Office PowerPoint</Application>
  <PresentationFormat>Экран (4:3)</PresentationFormat>
  <Paragraphs>434</Paragraphs>
  <Slides>32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Техническая</vt:lpstr>
      <vt:lpstr>ООО «СМАРТ МОНТАЖ»</vt:lpstr>
      <vt:lpstr>Услуги</vt:lpstr>
      <vt:lpstr>Реализованные проекты</vt:lpstr>
      <vt:lpstr>ЖК «Лайнер»    г.Москва, Ходынский бульвар д.2</vt:lpstr>
      <vt:lpstr>Жилой комплекс «Загорье» г.Москва, ул. Михневская д.8 </vt:lpstr>
      <vt:lpstr>       Жилой Комплекс «Садовые кварталы»                г. Москва, ул. Доватора д.2</vt:lpstr>
      <vt:lpstr>Храм святой Матроны г.Москва, ул. Софьи Ковалевской</vt:lpstr>
      <vt:lpstr>Коттедж в поселке Гармония Ленинградской области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 партнеры</vt:lpstr>
      <vt:lpstr>Контакты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Офицеровы</dc:creator>
  <cp:lastModifiedBy>user</cp:lastModifiedBy>
  <cp:revision>98</cp:revision>
  <cp:lastPrinted>2020-11-02T17:27:08Z</cp:lastPrinted>
  <dcterms:created xsi:type="dcterms:W3CDTF">2017-01-19T19:22:00Z</dcterms:created>
  <dcterms:modified xsi:type="dcterms:W3CDTF">2021-09-30T09:08:50Z</dcterms:modified>
</cp:coreProperties>
</file>